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6" r:id="rId4"/>
    <p:sldId id="257" r:id="rId5"/>
    <p:sldId id="264" r:id="rId6"/>
    <p:sldId id="258" r:id="rId7"/>
    <p:sldId id="260" r:id="rId8"/>
    <p:sldId id="261" r:id="rId9"/>
    <p:sldId id="262" r:id="rId10"/>
    <p:sldId id="263" r:id="rId11"/>
    <p:sldId id="267" r:id="rId12"/>
    <p:sldId id="265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erriweather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072"/>
    <a:srgbClr val="091419"/>
    <a:srgbClr val="1823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7" d="100"/>
          <a:sy n="67" d="100"/>
        </p:scale>
        <p:origin x="-102" y="-168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8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3ED2C95-F036-0B51-6984-19B5007DD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xmlns="" id="{AE4B2947-744A-27C1-75A6-C22BE4E9B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xmlns="" id="{82E21B24-B6DD-43FD-304C-BAB48D32D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64D1AE0-DBD1-9E1A-171E-DB23620938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01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13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4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7.svg"/><Relationship Id="rId4" Type="http://schemas.openxmlformats.org/officeDocument/2006/relationships/image" Target="../media/image24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039357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Compact Assembly Toolkit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2625091"/>
            <a:ext cx="7416403" cy="1233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0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Multimodel Assembly Demonstration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6350197" y="4310213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Computer Organization and Assembly Language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350198" y="5395198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Team members :-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350198" y="6067663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Muhammad Ahmed (2412115)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6350198" y="6548795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Muhammad Huzaifa (2412118)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6350198" y="7029926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Sandeep Kumar (2412124)</a:t>
            </a:r>
            <a:endParaRPr lang="en-US" sz="1900" dirty="0"/>
          </a:p>
        </p:txBody>
      </p:sp>
      <p:sp>
        <p:nvSpPr>
          <p:cNvPr id="12" name="Rectangle: Rounded Corners 21">
            <a:extLst>
              <a:ext uri="{FF2B5EF4-FFF2-40B4-BE49-F238E27FC236}">
                <a16:creationId xmlns:a16="http://schemas.microsoft.com/office/drawing/2014/main" xmlns="" id="{97E5EE02-EA59-3A73-284D-FF6D64B216F4}"/>
              </a:ext>
            </a:extLst>
          </p:cNvPr>
          <p:cNvSpPr/>
          <p:nvPr/>
        </p:nvSpPr>
        <p:spPr>
          <a:xfrm>
            <a:off x="12597062" y="7705108"/>
            <a:ext cx="1949117" cy="394811"/>
          </a:xfrm>
          <a:prstGeom prst="roundRect">
            <a:avLst/>
          </a:prstGeom>
          <a:solidFill>
            <a:srgbClr val="091419"/>
          </a:solidFill>
          <a:ln>
            <a:solidFill>
              <a:srgbClr val="091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646" y="618053"/>
            <a:ext cx="6718102" cy="702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Graphic Effects Renderer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6646" y="1612815"/>
            <a:ext cx="13057108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Demonstrates direct pixel access in VGA mode 13h to create appealing visuals, enhancing user interaction.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86646" y="6097889"/>
            <a:ext cx="2809637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Horizontal Gradient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86646" y="6583902"/>
            <a:ext cx="6388060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Controlled color interpolation across the screen.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455575" y="6097889"/>
            <a:ext cx="2809637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Plasma Effects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5575" y="6583902"/>
            <a:ext cx="6388179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Generates organic patterns using simple arithmetic.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86646" y="7124801"/>
            <a:ext cx="13057108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VGA mode 13h provides a linear frame buffer for direct pixel access, simplifying rendering logic.</a:t>
            </a:r>
            <a:endParaRPr lang="en-US" sz="1750" dirty="0"/>
          </a:p>
        </p:txBody>
      </p:sp>
      <p:sp>
        <p:nvSpPr>
          <p:cNvPr id="12" name="Rectangle: Rounded Corners 21">
            <a:extLst>
              <a:ext uri="{FF2B5EF4-FFF2-40B4-BE49-F238E27FC236}">
                <a16:creationId xmlns:a16="http://schemas.microsoft.com/office/drawing/2014/main" xmlns="" id="{97E5EE02-EA59-3A73-284D-FF6D64B216F4}"/>
              </a:ext>
            </a:extLst>
          </p:cNvPr>
          <p:cNvSpPr/>
          <p:nvPr/>
        </p:nvSpPr>
        <p:spPr>
          <a:xfrm>
            <a:off x="12597062" y="7705108"/>
            <a:ext cx="1949117" cy="394811"/>
          </a:xfrm>
          <a:prstGeom prst="roundRect">
            <a:avLst/>
          </a:prstGeom>
          <a:solidFill>
            <a:srgbClr val="091419"/>
          </a:solidFill>
          <a:ln>
            <a:solidFill>
              <a:srgbClr val="091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7" t="32039" r="25374" b="37295"/>
          <a:stretch/>
        </p:blipFill>
        <p:spPr>
          <a:xfrm>
            <a:off x="7455575" y="2185976"/>
            <a:ext cx="6517600" cy="37433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9" t="32025" r="26751" b="49579"/>
          <a:stretch/>
        </p:blipFill>
        <p:spPr>
          <a:xfrm>
            <a:off x="602456" y="2171688"/>
            <a:ext cx="6572250" cy="37433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11081877" y="1700215"/>
            <a:ext cx="3328987" cy="5157787"/>
          </a:xfrm>
          <a:prstGeom prst="roundRect">
            <a:avLst/>
          </a:prstGeom>
          <a:solidFill>
            <a:srgbClr val="2440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7441589" y="1700214"/>
            <a:ext cx="3328987" cy="5157787"/>
          </a:xfrm>
          <a:prstGeom prst="roundRect">
            <a:avLst/>
          </a:prstGeom>
          <a:solidFill>
            <a:srgbClr val="2440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801301" y="1700213"/>
            <a:ext cx="3328987" cy="5157787"/>
          </a:xfrm>
          <a:prstGeom prst="roundRect">
            <a:avLst/>
          </a:prstGeom>
          <a:solidFill>
            <a:srgbClr val="2440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86146" y="1700214"/>
            <a:ext cx="3328987" cy="5157787"/>
          </a:xfrm>
          <a:prstGeom prst="roundRect">
            <a:avLst/>
          </a:prstGeom>
          <a:solidFill>
            <a:srgbClr val="2440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3858463" y="618052"/>
            <a:ext cx="6718102" cy="702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Limitations</a:t>
            </a:r>
            <a:endParaRPr lang="en-US" sz="4400" dirty="0"/>
          </a:p>
        </p:txBody>
      </p:sp>
      <p:sp>
        <p:nvSpPr>
          <p:cNvPr id="12" name="Rectangle: Rounded Corners 21">
            <a:extLst>
              <a:ext uri="{FF2B5EF4-FFF2-40B4-BE49-F238E27FC236}">
                <a16:creationId xmlns:a16="http://schemas.microsoft.com/office/drawing/2014/main" xmlns="" id="{97E5EE02-EA59-3A73-284D-FF6D64B216F4}"/>
              </a:ext>
            </a:extLst>
          </p:cNvPr>
          <p:cNvSpPr/>
          <p:nvPr/>
        </p:nvSpPr>
        <p:spPr>
          <a:xfrm>
            <a:off x="12597062" y="7705108"/>
            <a:ext cx="1949117" cy="394811"/>
          </a:xfrm>
          <a:prstGeom prst="roundRect">
            <a:avLst/>
          </a:prstGeom>
          <a:solidFill>
            <a:srgbClr val="091419"/>
          </a:solidFill>
          <a:ln>
            <a:solidFill>
              <a:srgbClr val="091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8026" y="2145089"/>
            <a:ext cx="2785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rriweather" panose="020B0604020202020204" charset="0"/>
              </a:rPr>
              <a:t>Environment and </a:t>
            </a:r>
            <a:r>
              <a:rPr lang="en-US" sz="2200" b="1" dirty="0" smtClean="0">
                <a:solidFill>
                  <a:schemeClr val="bg1"/>
                </a:solidFill>
                <a:latin typeface="Merriweather" panose="020B0604020202020204" charset="0"/>
              </a:rPr>
              <a:t>Compatibility</a:t>
            </a:r>
            <a:endParaRPr lang="en-US" sz="2200" b="1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90853" y="2145089"/>
            <a:ext cx="3030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rriweather" panose="020B0604020202020204" charset="0"/>
              </a:rPr>
              <a:t>Graphics Limitations</a:t>
            </a:r>
            <a:endParaRPr lang="en-US" sz="2200" b="1" dirty="0">
              <a:solidFill>
                <a:schemeClr val="bg1"/>
              </a:solidFill>
              <a:effectLst/>
              <a:latin typeface="Merriweather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72750" y="2130801"/>
            <a:ext cx="3185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rriweather" panose="020B0604020202020204" charset="0"/>
              </a:rPr>
              <a:t>Functional Limitations</a:t>
            </a:r>
            <a:endParaRPr lang="en-US" sz="2200" b="1" dirty="0">
              <a:solidFill>
                <a:schemeClr val="bg1"/>
              </a:solidFill>
              <a:effectLst/>
              <a:latin typeface="Merriweather" panose="020B060402020202020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231141" y="2147052"/>
            <a:ext cx="3030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Merriweather" panose="020B0604020202020204" charset="0"/>
              </a:rPr>
              <a:t>Performance and Usability</a:t>
            </a:r>
            <a:endParaRPr lang="en-US" sz="2200" b="1" dirty="0">
              <a:solidFill>
                <a:schemeClr val="bg1"/>
              </a:solidFill>
              <a:effectLst/>
              <a:latin typeface="Merriweather" panose="020B0604020202020204" charset="0"/>
            </a:endParaRPr>
          </a:p>
        </p:txBody>
      </p:sp>
      <p:sp>
        <p:nvSpPr>
          <p:cNvPr id="19" name="Text 6"/>
          <p:cNvSpPr/>
          <p:nvPr/>
        </p:nvSpPr>
        <p:spPr>
          <a:xfrm>
            <a:off x="458025" y="3200281"/>
            <a:ext cx="2785229" cy="3929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Operates only in EMU8086 emulator, limiting compatibility to legacy x86 architectures. </a:t>
            </a:r>
            <a:endParaRPr lang="en-US" dirty="0" smtClean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Merriweather" panose="020B0604020202020204" charset="0"/>
              </a:rPr>
              <a:t>No </a:t>
            </a: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integration with modern 64-bit systems or varied hardware.</a:t>
            </a:r>
            <a:endParaRPr lang="en-US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20" name="Text 6"/>
          <p:cNvSpPr/>
          <p:nvPr/>
        </p:nvSpPr>
        <p:spPr>
          <a:xfrm>
            <a:off x="4101348" y="3209687"/>
            <a:ext cx="2785229" cy="3929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Relies on BIOS and DOS interrupts, restricting to basic operations. </a:t>
            </a:r>
            <a:endParaRPr lang="en-US" dirty="0" smtClean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Merriweather" panose="020B0604020202020204" charset="0"/>
              </a:rPr>
              <a:t>Lacks </a:t>
            </a: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support for multitasking, advanced floating-point arithmetic, or secure input.</a:t>
            </a:r>
            <a:endParaRPr lang="en-US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21" name="Text 6"/>
          <p:cNvSpPr/>
          <p:nvPr/>
        </p:nvSpPr>
        <p:spPr>
          <a:xfrm>
            <a:off x="7713466" y="3209687"/>
            <a:ext cx="2785229" cy="3929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Graphical rendering limited to low-resolution VGA Mode 13h. </a:t>
            </a:r>
            <a:endParaRPr lang="en-US" dirty="0" smtClean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Merriweather" panose="020B0604020202020204" charset="0"/>
              </a:rPr>
              <a:t>Does </a:t>
            </a: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not support modern graphics APIs or scalable displays.</a:t>
            </a:r>
            <a:endParaRPr lang="en-US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22" name="Text 6"/>
          <p:cNvSpPr/>
          <p:nvPr/>
        </p:nvSpPr>
        <p:spPr>
          <a:xfrm>
            <a:off x="11353755" y="3209687"/>
            <a:ext cx="2785229" cy="3929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Performance issues due to emulator's interpreted execution. </a:t>
            </a:r>
            <a:endParaRPr lang="en-US" dirty="0" smtClean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Merriweather" panose="020B0604020202020204" charset="0"/>
              </a:rPr>
              <a:t>Absence </a:t>
            </a: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of robust error handling and debugging tools.</a:t>
            </a:r>
            <a:endParaRPr lang="en-US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26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333" y="597456"/>
            <a:ext cx="5690116" cy="678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Improvements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0333" y="1710809"/>
            <a:ext cx="13109734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Expanding functionality and modernizing the toolkit for enhanced educational value.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60333" y="2519957"/>
            <a:ext cx="2715697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Advanced Calculator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60333" y="2989658"/>
            <a:ext cx="5173266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Floating-point, trigonometry, expression parsing.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51748" y="3539250"/>
            <a:ext cx="11253907" cy="45719"/>
          </a:xfrm>
          <a:prstGeom prst="roundRect">
            <a:avLst>
              <a:gd name="adj" fmla="val 598749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760333" y="3802796"/>
            <a:ext cx="2715697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Interactive Keyboard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760333" y="4272497"/>
            <a:ext cx="4531400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Full key mappings, modifier states, macros.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651747" y="4822089"/>
            <a:ext cx="11253907" cy="45719"/>
          </a:xfrm>
          <a:prstGeom prst="roundRect">
            <a:avLst>
              <a:gd name="adj" fmla="val 598749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1"/>
          <p:cNvSpPr/>
          <p:nvPr/>
        </p:nvSpPr>
        <p:spPr>
          <a:xfrm>
            <a:off x="784446" y="5163085"/>
            <a:ext cx="2715697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Modern Graphics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784446" y="5632787"/>
            <a:ext cx="4710589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Fractals, particle systems, higher resolutions.</a:t>
            </a:r>
            <a:endParaRPr lang="en-US" sz="1700" dirty="0"/>
          </a:p>
        </p:txBody>
      </p:sp>
      <p:sp>
        <p:nvSpPr>
          <p:cNvPr id="18" name="Shape 13"/>
          <p:cNvSpPr/>
          <p:nvPr/>
        </p:nvSpPr>
        <p:spPr>
          <a:xfrm>
            <a:off x="675861" y="6182378"/>
            <a:ext cx="11229794" cy="45719"/>
          </a:xfrm>
          <a:prstGeom prst="roundRect">
            <a:avLst>
              <a:gd name="adj" fmla="val 598749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5"/>
          <p:cNvSpPr/>
          <p:nvPr/>
        </p:nvSpPr>
        <p:spPr>
          <a:xfrm>
            <a:off x="784446" y="6523373"/>
            <a:ext cx="3362801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Cross-Platform Migration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784446" y="6993075"/>
            <a:ext cx="4459486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C, C++, or Python for broader compatibility.</a:t>
            </a:r>
            <a:endParaRPr lang="en-US" sz="1700" dirty="0"/>
          </a:p>
        </p:txBody>
      </p:sp>
      <p:sp>
        <p:nvSpPr>
          <p:cNvPr id="24" name="Rectangle: Rounded Corners 21">
            <a:extLst>
              <a:ext uri="{FF2B5EF4-FFF2-40B4-BE49-F238E27FC236}">
                <a16:creationId xmlns:a16="http://schemas.microsoft.com/office/drawing/2014/main" xmlns="" id="{97E5EE02-EA59-3A73-284D-FF6D64B216F4}"/>
              </a:ext>
            </a:extLst>
          </p:cNvPr>
          <p:cNvSpPr/>
          <p:nvPr/>
        </p:nvSpPr>
        <p:spPr>
          <a:xfrm>
            <a:off x="12597062" y="7705108"/>
            <a:ext cx="1949117" cy="394811"/>
          </a:xfrm>
          <a:prstGeom prst="roundRect">
            <a:avLst/>
          </a:prstGeom>
          <a:solidFill>
            <a:srgbClr val="091419"/>
          </a:solidFill>
          <a:ln>
            <a:solidFill>
              <a:srgbClr val="091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690682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Objectives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1955602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 reinforce fundamental computer architecture concepts and simulate basic operating system behavior in a 16-bit environment.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1601629" y="339768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Registers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3798" y="3931206"/>
            <a:ext cx="382321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Understanding their role in instruction execution.</a:t>
            </a:r>
            <a:endParaRPr lang="en-US" sz="19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80" y="3022878"/>
            <a:ext cx="4515922" cy="4515922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12775" y="3978473"/>
            <a:ext cx="369213" cy="3692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43267" y="3397687"/>
            <a:ext cx="344221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Memory Segmentation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9943267" y="3931206"/>
            <a:ext cx="382333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Direct memory manipulation for graphics and data.</a:t>
            </a:r>
            <a:endParaRPr lang="en-US" sz="1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180" y="3022878"/>
            <a:ext cx="4515922" cy="4515922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8248055" y="3978473"/>
            <a:ext cx="369213" cy="36921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43267" y="5840730"/>
            <a:ext cx="324719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Instruction Execution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9943267" y="6374249"/>
            <a:ext cx="382333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Simulating core system tasks like arithmetic and I/O.</a:t>
            </a:r>
            <a:endParaRPr lang="en-US" sz="19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7180" y="3022878"/>
            <a:ext cx="4515922" cy="451592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8248055" y="6213753"/>
            <a:ext cx="369213" cy="36921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601629" y="584073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OS Behavior</a:t>
            </a:r>
            <a:endParaRPr lang="en-US" sz="2400" dirty="0"/>
          </a:p>
        </p:txBody>
      </p:sp>
      <p:sp>
        <p:nvSpPr>
          <p:cNvPr id="17" name="Text 9"/>
          <p:cNvSpPr/>
          <p:nvPr/>
        </p:nvSpPr>
        <p:spPr>
          <a:xfrm>
            <a:off x="863798" y="6374249"/>
            <a:ext cx="3823216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Implementing basic functions without an OS.</a:t>
            </a:r>
            <a:endParaRPr lang="en-US" sz="19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57180" y="3022878"/>
            <a:ext cx="4515922" cy="4515922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tretch>
            <a:fillRect/>
          </a:stretch>
        </p:blipFill>
        <p:spPr>
          <a:xfrm>
            <a:off x="6012775" y="6213753"/>
            <a:ext cx="369213" cy="369213"/>
          </a:xfrm>
          <a:prstGeom prst="rect">
            <a:avLst/>
          </a:prstGeom>
        </p:spPr>
      </p:pic>
      <p:sp>
        <p:nvSpPr>
          <p:cNvPr id="21" name="Rectangle: Rounded Corners 21">
            <a:extLst>
              <a:ext uri="{FF2B5EF4-FFF2-40B4-BE49-F238E27FC236}">
                <a16:creationId xmlns:a16="http://schemas.microsoft.com/office/drawing/2014/main" xmlns="" id="{97E5EE02-EA59-3A73-284D-FF6D64B216F4}"/>
              </a:ext>
            </a:extLst>
          </p:cNvPr>
          <p:cNvSpPr/>
          <p:nvPr/>
        </p:nvSpPr>
        <p:spPr>
          <a:xfrm>
            <a:off x="12597062" y="7705108"/>
            <a:ext cx="1949117" cy="394811"/>
          </a:xfrm>
          <a:prstGeom prst="roundRect">
            <a:avLst/>
          </a:prstGeom>
          <a:solidFill>
            <a:srgbClr val="091419"/>
          </a:solidFill>
          <a:ln>
            <a:solidFill>
              <a:srgbClr val="091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8C2B47F-9452-4D77-5B02-A25292D3A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xmlns="" id="{A876A3A5-7363-1274-0B5D-3C84A90D980E}"/>
              </a:ext>
            </a:extLst>
          </p:cNvPr>
          <p:cNvSpPr/>
          <p:nvPr/>
        </p:nvSpPr>
        <p:spPr>
          <a:xfrm>
            <a:off x="734496" y="681752"/>
            <a:ext cx="8059307" cy="619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What problem are we solving ?</a:t>
            </a:r>
            <a:endParaRPr lang="en-US" sz="4100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xmlns="" id="{FA3C00A0-739B-C513-16A1-666A2C8E1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732187" y="2853452"/>
            <a:ext cx="251817" cy="251817"/>
          </a:xfrm>
          <a:prstGeom prst="rect">
            <a:avLst/>
          </a:prstGeom>
        </p:spPr>
      </p:pic>
      <p:sp>
        <p:nvSpPr>
          <p:cNvPr id="8" name="Text 5">
            <a:extLst>
              <a:ext uri="{FF2B5EF4-FFF2-40B4-BE49-F238E27FC236}">
                <a16:creationId xmlns:a16="http://schemas.microsoft.com/office/drawing/2014/main" xmlns="" id="{EA203BF7-4E39-F166-CEF8-02ADFBDFBEF5}"/>
              </a:ext>
            </a:extLst>
          </p:cNvPr>
          <p:cNvSpPr/>
          <p:nvPr/>
        </p:nvSpPr>
        <p:spPr>
          <a:xfrm>
            <a:off x="10871478" y="517862"/>
            <a:ext cx="3024426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Demonstrted</a:t>
            </a: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Concepts</a:t>
            </a:r>
            <a:endParaRPr lang="en-US" sz="2050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xmlns="" id="{77A0890E-200B-B3FC-4D1C-C977BF3DB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89172" y="2853452"/>
            <a:ext cx="251817" cy="251817"/>
          </a:xfrm>
          <a:prstGeom prst="rect">
            <a:avLst/>
          </a:prstGeom>
        </p:spPr>
      </p:pic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xmlns="" id="{878A90AF-EB24-ED3E-4726-91B46DC60F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646277" y="2853452"/>
            <a:ext cx="251817" cy="251817"/>
          </a:xfrm>
          <a:prstGeom prst="rect">
            <a:avLst/>
          </a:prstGeom>
        </p:spPr>
      </p:pic>
      <p:sp>
        <p:nvSpPr>
          <p:cNvPr id="22" name="Shape 10">
            <a:extLst>
              <a:ext uri="{FF2B5EF4-FFF2-40B4-BE49-F238E27FC236}">
                <a16:creationId xmlns:a16="http://schemas.microsoft.com/office/drawing/2014/main" xmlns="" id="{D4941700-37E9-1640-7169-6FF3A9A56D97}"/>
              </a:ext>
            </a:extLst>
          </p:cNvPr>
          <p:cNvSpPr/>
          <p:nvPr/>
        </p:nvSpPr>
        <p:spPr>
          <a:xfrm>
            <a:off x="613249" y="1547977"/>
            <a:ext cx="13403662" cy="2134476"/>
          </a:xfrm>
          <a:prstGeom prst="roundRect">
            <a:avLst>
              <a:gd name="adj" fmla="val 42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Problem Addressed :-</a:t>
            </a:r>
          </a:p>
          <a:p>
            <a:r>
              <a:rPr lang="en-US" sz="2100" dirty="0">
                <a:solidFill>
                  <a:srgbClr val="E2E6E9"/>
                </a:solidFill>
                <a:latin typeface="Merriweather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</a:rPr>
              <a:t>Modern programming environments abstract hardware details, making it difficult for students to understand    how  software actually interacts with CPU, memory, and I/O devices.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E2E6E9"/>
              </a:solidFill>
              <a:latin typeface="Merriweather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</a:rPr>
              <a:t>Core concepts like keyboard input handling, graphics rendering, and arithmetic computation are often taught  </a:t>
            </a:r>
          </a:p>
          <a:p>
            <a:r>
              <a:rPr lang="en-US" dirty="0">
                <a:solidFill>
                  <a:srgbClr val="E2E6E9"/>
                </a:solidFill>
                <a:latin typeface="Merriweather" pitchFamily="34" charset="0"/>
              </a:rPr>
              <a:t>     theoretically  without showing real hardware-level execution.</a:t>
            </a:r>
          </a:p>
          <a:p>
            <a:endParaRPr lang="en-US" dirty="0">
              <a:solidFill>
                <a:srgbClr val="E2E6E9"/>
              </a:solidFill>
              <a:latin typeface="Merriweather" pitchFamily="34" charset="0"/>
            </a:endParaRPr>
          </a:p>
        </p:txBody>
      </p:sp>
      <p:sp>
        <p:nvSpPr>
          <p:cNvPr id="10" name="Rectangle: Rounded Corners 21">
            <a:extLst>
              <a:ext uri="{FF2B5EF4-FFF2-40B4-BE49-F238E27FC236}">
                <a16:creationId xmlns:a16="http://schemas.microsoft.com/office/drawing/2014/main" xmlns="" id="{97E5EE02-EA59-3A73-284D-FF6D64B216F4}"/>
              </a:ext>
            </a:extLst>
          </p:cNvPr>
          <p:cNvSpPr/>
          <p:nvPr/>
        </p:nvSpPr>
        <p:spPr>
          <a:xfrm>
            <a:off x="12597061" y="7716163"/>
            <a:ext cx="1949117" cy="394811"/>
          </a:xfrm>
          <a:prstGeom prst="roundRect">
            <a:avLst/>
          </a:prstGeom>
          <a:solidFill>
            <a:srgbClr val="091419"/>
          </a:solidFill>
          <a:ln>
            <a:solidFill>
              <a:srgbClr val="091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hape 10">
            <a:extLst>
              <a:ext uri="{FF2B5EF4-FFF2-40B4-BE49-F238E27FC236}">
                <a16:creationId xmlns:a16="http://schemas.microsoft.com/office/drawing/2014/main" xmlns="" id="{1788CE00-632D-E65F-4B19-EA97216EFFEB}"/>
              </a:ext>
            </a:extLst>
          </p:cNvPr>
          <p:cNvSpPr/>
          <p:nvPr/>
        </p:nvSpPr>
        <p:spPr>
          <a:xfrm>
            <a:off x="613249" y="3868803"/>
            <a:ext cx="13403662" cy="4044766"/>
          </a:xfrm>
          <a:prstGeom prst="roundRect">
            <a:avLst>
              <a:gd name="adj" fmla="val 42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Solution :-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</a:rPr>
              <a:t> </a:t>
            </a:r>
            <a:r>
              <a:rPr lang="en-US" dirty="0">
                <a:solidFill>
                  <a:srgbClr val="E2E6E9"/>
                </a:solidFill>
                <a:latin typeface="Merriweather" pitchFamily="34" charset="0"/>
              </a:rPr>
              <a:t>This project provides a hands-on 8086 assembly toolkit that demonstrates  how core </a:t>
            </a:r>
            <a:r>
              <a:rPr lang="en-US" dirty="0" smtClean="0">
                <a:solidFill>
                  <a:srgbClr val="E2E6E9"/>
                </a:solidFill>
                <a:latin typeface="Merriweather" pitchFamily="34" charset="0"/>
              </a:rPr>
              <a:t>system functions </a:t>
            </a:r>
            <a:r>
              <a:rPr lang="en-US" dirty="0">
                <a:solidFill>
                  <a:srgbClr val="E2E6E9"/>
                </a:solidFill>
                <a:latin typeface="Merriweather" pitchFamily="34" charset="0"/>
              </a:rPr>
              <a:t>are implemented at the lowest level.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E2E6E9"/>
              </a:solidFill>
              <a:latin typeface="Merriweather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</a:rPr>
              <a:t>BIOS interrupts are used to capture raw keyboard input (INT 16h), perform low-level input/output (INT 21h), </a:t>
            </a:r>
            <a:r>
              <a:rPr lang="en-US" dirty="0">
                <a:solidFill>
                  <a:srgbClr val="E2E6E9"/>
                </a:solidFill>
                <a:latin typeface="Merriweather" pitchFamily="34" charset="0"/>
              </a:rPr>
              <a:t> </a:t>
            </a:r>
            <a:r>
              <a:rPr lang="en-US" dirty="0" smtClean="0">
                <a:solidFill>
                  <a:srgbClr val="E2E6E9"/>
                </a:solidFill>
                <a:latin typeface="Merriweather" pitchFamily="34" charset="0"/>
              </a:rPr>
              <a:t>and </a:t>
            </a:r>
            <a:r>
              <a:rPr lang="en-US" dirty="0">
                <a:solidFill>
                  <a:srgbClr val="E2E6E9"/>
                </a:solidFill>
                <a:latin typeface="Merriweather" pitchFamily="34" charset="0"/>
              </a:rPr>
              <a:t>control graphics (INT 10h).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E2E6E9"/>
              </a:solidFill>
              <a:latin typeface="Merriweather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</a:rPr>
              <a:t>Direct memory access and VGA Mode 13h demonstrate pixel-level graphics rendering without any high-level abstraction.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E2E6E9"/>
              </a:solidFill>
              <a:latin typeface="Merriweather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E2E6E9"/>
                </a:solidFill>
                <a:latin typeface="Merriweather" pitchFamily="34" charset="0"/>
              </a:rPr>
              <a:t>The calculator module exposes how high-level arithmetic operations are  built from basic CPU</a:t>
            </a:r>
          </a:p>
          <a:p>
            <a:r>
              <a:rPr lang="en-US" dirty="0">
                <a:solidFill>
                  <a:srgbClr val="E2E6E9"/>
                </a:solidFill>
                <a:latin typeface="Merriweather" pitchFamily="34" charset="0"/>
              </a:rPr>
              <a:t>      instructions, registers, and control flow.</a:t>
            </a:r>
          </a:p>
          <a:p>
            <a:endParaRPr lang="en-US" sz="2100" dirty="0">
              <a:solidFill>
                <a:srgbClr val="E2E6E9"/>
              </a:solidFill>
              <a:latin typeface="Merriweathe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2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497" y="681752"/>
            <a:ext cx="5246370" cy="655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Overview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4497" y="1757124"/>
            <a:ext cx="13161407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project introduces a comprehensive toolkit designed to explore the fundamentals of assembly language and computer organization through practical demonstrations.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4497" y="2979301"/>
            <a:ext cx="4247198" cy="4568428"/>
          </a:xfrm>
          <a:prstGeom prst="roundRect">
            <a:avLst>
              <a:gd name="adj" fmla="val 2584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34497" y="2956441"/>
            <a:ext cx="4247198" cy="91440"/>
          </a:xfrm>
          <a:prstGeom prst="roundRect">
            <a:avLst>
              <a:gd name="adj" fmla="val 9639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2543354" y="2664619"/>
            <a:ext cx="629483" cy="629483"/>
          </a:xfrm>
          <a:prstGeom prst="roundRect">
            <a:avLst>
              <a:gd name="adj" fmla="val 14526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732187" y="2853452"/>
            <a:ext cx="251817" cy="25181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967145" y="3503890"/>
            <a:ext cx="3024426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Demonstrated Concepts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67145" y="3957518"/>
            <a:ext cx="3781901" cy="3021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The toolkit offers a hands-on application of assembly language.</a:t>
            </a:r>
          </a:p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It demonstrates how various architectural models execute instructions.</a:t>
            </a:r>
          </a:p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It shows interactions with system resources.</a:t>
            </a:r>
          </a:p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Features basic I/O operations.</a:t>
            </a:r>
          </a:p>
          <a:p>
            <a:pPr marL="285750" indent="-285750" algn="l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191482" y="2979301"/>
            <a:ext cx="4247317" cy="4568428"/>
          </a:xfrm>
          <a:prstGeom prst="roundRect">
            <a:avLst>
              <a:gd name="adj" fmla="val 2583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191482" y="2956441"/>
            <a:ext cx="4247317" cy="91440"/>
          </a:xfrm>
          <a:prstGeom prst="roundRect">
            <a:avLst>
              <a:gd name="adj" fmla="val 9639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7000339" y="2664619"/>
            <a:ext cx="629483" cy="629483"/>
          </a:xfrm>
          <a:prstGeom prst="roundRect">
            <a:avLst>
              <a:gd name="adj" fmla="val 14526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189172" y="2853452"/>
            <a:ext cx="251817" cy="251817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24130" y="3503890"/>
            <a:ext cx="311110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Importance for Learning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8116074" y="310216"/>
            <a:ext cx="3782020" cy="3357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00"/>
              </a:lnSpc>
            </a:pPr>
            <a:endParaRPr lang="en-US" sz="1650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9648587" y="2979301"/>
            <a:ext cx="4247317" cy="4568428"/>
          </a:xfrm>
          <a:prstGeom prst="roundRect">
            <a:avLst>
              <a:gd name="adj" fmla="val 2583"/>
            </a:avLst>
          </a:prstGeom>
          <a:solidFill>
            <a:srgbClr val="09151A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9648587" y="2956441"/>
            <a:ext cx="4247317" cy="91440"/>
          </a:xfrm>
          <a:prstGeom prst="roundRect">
            <a:avLst>
              <a:gd name="adj" fmla="val 9639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4"/>
          <p:cNvSpPr/>
          <p:nvPr/>
        </p:nvSpPr>
        <p:spPr>
          <a:xfrm>
            <a:off x="11457444" y="2664619"/>
            <a:ext cx="629483" cy="629483"/>
          </a:xfrm>
          <a:prstGeom prst="roundRect">
            <a:avLst>
              <a:gd name="adj" fmla="val 145262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11646277" y="2853452"/>
            <a:ext cx="251817" cy="25181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81235" y="3503890"/>
            <a:ext cx="2623185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Toolkit Scope</a:t>
            </a:r>
            <a:endParaRPr lang="en-US" sz="2050" dirty="0"/>
          </a:p>
        </p:txBody>
      </p:sp>
      <p:sp>
        <p:nvSpPr>
          <p:cNvPr id="21" name="Text 16"/>
          <p:cNvSpPr/>
          <p:nvPr/>
        </p:nvSpPr>
        <p:spPr>
          <a:xfrm>
            <a:off x="6837998" y="246221"/>
            <a:ext cx="3782020" cy="3021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5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97E5EE02-EA59-3A73-284D-FF6D64B216F4}"/>
              </a:ext>
            </a:extLst>
          </p:cNvPr>
          <p:cNvSpPr/>
          <p:nvPr/>
        </p:nvSpPr>
        <p:spPr>
          <a:xfrm>
            <a:off x="12597062" y="7705108"/>
            <a:ext cx="1949117" cy="394811"/>
          </a:xfrm>
          <a:prstGeom prst="roundRect">
            <a:avLst/>
          </a:prstGeom>
          <a:solidFill>
            <a:srgbClr val="091419"/>
          </a:solidFill>
          <a:ln>
            <a:solidFill>
              <a:srgbClr val="091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6"/>
          <p:cNvSpPr/>
          <p:nvPr/>
        </p:nvSpPr>
        <p:spPr>
          <a:xfrm>
            <a:off x="5191421" y="3957518"/>
            <a:ext cx="4247317" cy="3021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erriweather" panose="020B0604020202020204" charset="0"/>
              </a:rPr>
              <a:t>Understanding the toolkit enhances comprehension of computer architecture. </a:t>
            </a:r>
            <a:endParaRPr lang="en-US" sz="1400" dirty="0" smtClean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erriweather" panose="020B0604020202020204" charset="0"/>
              </a:rPr>
              <a:t>It reveals intricate processes underlying high-level programming. </a:t>
            </a:r>
            <a:endParaRPr lang="en-US" sz="1400" dirty="0" smtClean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erriweather" panose="020B0604020202020204" charset="0"/>
              </a:rPr>
              <a:t>Crucial for grasping low-level programming concepts.</a:t>
            </a:r>
          </a:p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erriweather" panose="020B0604020202020204" charset="0"/>
              </a:rPr>
              <a:t>Important for understanding direct hardware interaction. </a:t>
            </a:r>
            <a:endParaRPr lang="en-US" sz="1400" dirty="0" smtClean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Merriweather" panose="020B0604020202020204" charset="0"/>
              </a:rPr>
              <a:t>Helps </a:t>
            </a:r>
            <a:r>
              <a:rPr lang="en-US" sz="1400" dirty="0">
                <a:solidFill>
                  <a:schemeClr val="bg1"/>
                </a:solidFill>
                <a:latin typeface="Merriweather" panose="020B0604020202020204" charset="0"/>
              </a:rPr>
              <a:t>in learning foundational principles of software-hardware interfaces</a:t>
            </a:r>
            <a:r>
              <a:rPr lang="en-US" sz="1400" dirty="0" smtClean="0">
                <a:solidFill>
                  <a:schemeClr val="bg1"/>
                </a:solidFill>
                <a:latin typeface="Merriweather" panose="020B0604020202020204" charset="0"/>
              </a:rPr>
              <a:t>.</a:t>
            </a:r>
            <a:endParaRPr lang="en-US" sz="1400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24" name="Text 6"/>
          <p:cNvSpPr/>
          <p:nvPr/>
        </p:nvSpPr>
        <p:spPr>
          <a:xfrm>
            <a:off x="9648587" y="3957518"/>
            <a:ext cx="4247317" cy="30218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The toolkit supports various assembly models. </a:t>
            </a:r>
            <a:endParaRPr lang="en-US" dirty="0" smtClean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Merriweather" panose="020B0604020202020204" charset="0"/>
              </a:rPr>
              <a:t>It </a:t>
            </a: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offers a versatile platform for experimentation. </a:t>
            </a:r>
            <a:endParaRPr lang="en-US" dirty="0" smtClean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Merriweather" panose="020B0604020202020204" charset="0"/>
              </a:rPr>
              <a:t>Provides </a:t>
            </a: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hands-on experience in writing assembly code. </a:t>
            </a:r>
            <a:endParaRPr lang="en-US" dirty="0" smtClean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Merriweather" panose="020B0604020202020204" charset="0"/>
              </a:rPr>
              <a:t>Includes </a:t>
            </a: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debugging assembly code. </a:t>
            </a:r>
            <a:endParaRPr lang="en-US" dirty="0" smtClean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285750" indent="-285750">
              <a:lnSpc>
                <a:spcPts val="26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Merriweather" panose="020B0604020202020204" charset="0"/>
              </a:rPr>
              <a:t>Covers </a:t>
            </a: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optimizing assembly code.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528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8790" y="3480435"/>
            <a:ext cx="5892998" cy="713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Tools &amp; Technologies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8790" y="4535924"/>
            <a:ext cx="13032819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Developed using EMU8086 for a simulated 16-bit DOS real-mode environment.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98790" y="5157788"/>
            <a:ext cx="570548" cy="57054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54612" y="5293281"/>
            <a:ext cx="285285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EMU8086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54612" y="5786795"/>
            <a:ext cx="5517952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x86 emulator and IDE for assembly.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457837" y="5157788"/>
            <a:ext cx="570548" cy="57054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313658" y="5293281"/>
            <a:ext cx="285285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BIOS Interrupts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313658" y="5786795"/>
            <a:ext cx="5517952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 10h (graphics) &amp; INT 16h (keyboard).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98790" y="6608326"/>
            <a:ext cx="570548" cy="57054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54612" y="6743819"/>
            <a:ext cx="285285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DOS Interrupts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654612" y="7237333"/>
            <a:ext cx="5517952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 21h for input/output operations.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7457837" y="6608326"/>
            <a:ext cx="570548" cy="57054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8313658" y="6743819"/>
            <a:ext cx="2852857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VGA Mode 13h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8313658" y="7237333"/>
            <a:ext cx="5517952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320x200, 256-color graphical mode.</a:t>
            </a:r>
            <a:endParaRPr lang="en-US" sz="1750" dirty="0"/>
          </a:p>
        </p:txBody>
      </p:sp>
      <p:sp>
        <p:nvSpPr>
          <p:cNvPr id="18" name="Rectangle: Rounded Corners 21">
            <a:extLst>
              <a:ext uri="{FF2B5EF4-FFF2-40B4-BE49-F238E27FC236}">
                <a16:creationId xmlns:a16="http://schemas.microsoft.com/office/drawing/2014/main" xmlns="" id="{97E5EE02-EA59-3A73-284D-FF6D64B216F4}"/>
              </a:ext>
            </a:extLst>
          </p:cNvPr>
          <p:cNvSpPr/>
          <p:nvPr/>
        </p:nvSpPr>
        <p:spPr>
          <a:xfrm>
            <a:off x="12597062" y="7705108"/>
            <a:ext cx="1949117" cy="394811"/>
          </a:xfrm>
          <a:prstGeom prst="roundRect">
            <a:avLst/>
          </a:prstGeom>
          <a:solidFill>
            <a:srgbClr val="091419"/>
          </a:solidFill>
          <a:ln>
            <a:solidFill>
              <a:srgbClr val="091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63573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Bridging High-Level Concepts with Low-Level Execution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999780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This project provides hands-on experience with low-level system programming, demonstrating how high-level features are built from basic CPU instructions.</a:t>
            </a:r>
            <a:endParaRPr lang="en-US" sz="1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4067056"/>
            <a:ext cx="4300895" cy="98726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10615" y="5301139"/>
            <a:ext cx="316491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 Interaction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10615" y="5834658"/>
            <a:ext cx="3807262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Direct manipulation of hardware via BIOS interrupts.</a:t>
            </a:r>
            <a:endParaRPr lang="en-US" sz="19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693" y="4067056"/>
            <a:ext cx="4300895" cy="9872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11510" y="5301139"/>
            <a:ext cx="331446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Memory Management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5411510" y="5834658"/>
            <a:ext cx="3807262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Manual data conversion and memory handling.</a:t>
            </a:r>
            <a:endParaRPr lang="en-US" sz="19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5588" y="4067056"/>
            <a:ext cx="4301014" cy="98726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2404" y="5301139"/>
            <a:ext cx="325802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Programming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9712404" y="5834658"/>
            <a:ext cx="3807381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Understanding core system features from basic instructions.</a:t>
            </a:r>
            <a:endParaRPr lang="en-US" sz="1900" dirty="0"/>
          </a:p>
        </p:txBody>
      </p:sp>
      <p:sp>
        <p:nvSpPr>
          <p:cNvPr id="15" name="Rectangle: Rounded Corners 21">
            <a:extLst>
              <a:ext uri="{FF2B5EF4-FFF2-40B4-BE49-F238E27FC236}">
                <a16:creationId xmlns:a16="http://schemas.microsoft.com/office/drawing/2014/main" xmlns="" id="{97E5EE02-EA59-3A73-284D-FF6D64B216F4}"/>
              </a:ext>
            </a:extLst>
          </p:cNvPr>
          <p:cNvSpPr/>
          <p:nvPr/>
        </p:nvSpPr>
        <p:spPr>
          <a:xfrm>
            <a:off x="12597062" y="7705108"/>
            <a:ext cx="1949117" cy="394811"/>
          </a:xfrm>
          <a:prstGeom prst="roundRect">
            <a:avLst/>
          </a:prstGeom>
          <a:solidFill>
            <a:srgbClr val="091419"/>
          </a:solidFill>
          <a:ln>
            <a:solidFill>
              <a:srgbClr val="091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5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305" y="568285"/>
            <a:ext cx="7697391" cy="1291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Methodology: Modular Approach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3305" y="2169557"/>
            <a:ext cx="7697391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toolkit is divided into three core modules, each demonstrating a key aspect of low-level system interaction.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3305" y="3063240"/>
            <a:ext cx="3745349" cy="2363033"/>
          </a:xfrm>
          <a:prstGeom prst="roundRect">
            <a:avLst>
              <a:gd name="adj" fmla="val 367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937498" y="3277433"/>
            <a:ext cx="619958" cy="619958"/>
          </a:xfrm>
          <a:prstGeom prst="roundRect">
            <a:avLst>
              <a:gd name="adj" fmla="val 1474791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07996" y="3447931"/>
            <a:ext cx="278963" cy="2789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37498" y="4103965"/>
            <a:ext cx="2583180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Smart Calculator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937498" y="4550807"/>
            <a:ext cx="3316962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Basic arithmetic and constant lookup.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4675227" y="3063240"/>
            <a:ext cx="3745468" cy="2363033"/>
          </a:xfrm>
          <a:prstGeom prst="roundRect">
            <a:avLst>
              <a:gd name="adj" fmla="val 3673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4889421" y="3277433"/>
            <a:ext cx="619958" cy="619958"/>
          </a:xfrm>
          <a:prstGeom prst="roundRect">
            <a:avLst>
              <a:gd name="adj" fmla="val 1474791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059918" y="3447931"/>
            <a:ext cx="278963" cy="27896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89421" y="4103965"/>
            <a:ext cx="272367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Keyboard Input Demo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4889421" y="4550807"/>
            <a:ext cx="3317081" cy="661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Raw input capture and processing.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723305" y="5632847"/>
            <a:ext cx="7697391" cy="2032397"/>
          </a:xfrm>
          <a:prstGeom prst="roundRect">
            <a:avLst>
              <a:gd name="adj" fmla="val 427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937498" y="5847040"/>
            <a:ext cx="619958" cy="619958"/>
          </a:xfrm>
          <a:prstGeom prst="roundRect">
            <a:avLst>
              <a:gd name="adj" fmla="val 14747911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107996" y="6017538"/>
            <a:ext cx="278963" cy="27896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37498" y="6673572"/>
            <a:ext cx="3087886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Graphic Effects Renderer</a:t>
            </a:r>
            <a:endParaRPr lang="en-US" sz="2000" dirty="0"/>
          </a:p>
        </p:txBody>
      </p:sp>
      <p:sp>
        <p:nvSpPr>
          <p:cNvPr id="19" name="Text 13"/>
          <p:cNvSpPr/>
          <p:nvPr/>
        </p:nvSpPr>
        <p:spPr>
          <a:xfrm>
            <a:off x="937498" y="7120414"/>
            <a:ext cx="7269004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Direct pixel manipulation for visuals.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18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224" y="2820353"/>
            <a:ext cx="10083046" cy="578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Smart Calculator: Core Backend Functionality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7224" y="3675817"/>
            <a:ext cx="133359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Performs basic calculations and displays constant values, simulating essential backend processes.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47224" y="4364474"/>
            <a:ext cx="231183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Operations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47224" y="4838343"/>
            <a:ext cx="64423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Addition (+)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47224" y="5198745"/>
            <a:ext cx="64423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Subtraction (-)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47224" y="5559147"/>
            <a:ext cx="64423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Multiplication (x)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47224" y="5919549"/>
            <a:ext cx="64423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Division (/)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47224" y="6279952"/>
            <a:ext cx="64423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 (^)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47224" y="6640354"/>
            <a:ext cx="64423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Modulus (%)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548443" y="4364474"/>
            <a:ext cx="2311837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Constants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7548443" y="4838343"/>
            <a:ext cx="64423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 Constant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7548443" y="5198745"/>
            <a:ext cx="64423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Euler's Theorem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548443" y="5559147"/>
            <a:ext cx="64423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Golden Ratio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7548443" y="5919549"/>
            <a:ext cx="64423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Speed of Light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7548443" y="6279952"/>
            <a:ext cx="64423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Feigenbaum's Constant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7548443" y="6640354"/>
            <a:ext cx="64423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Euler-Mascheroni Constant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7548443" y="7000756"/>
            <a:ext cx="64423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Pythagoras Theorem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7548443" y="7361158"/>
            <a:ext cx="6442353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Fine-Structure Constant</a:t>
            </a:r>
            <a:endParaRPr lang="en-US" sz="145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97E5EE02-EA59-3A73-284D-FF6D64B216F4}"/>
              </a:ext>
            </a:extLst>
          </p:cNvPr>
          <p:cNvSpPr/>
          <p:nvPr/>
        </p:nvSpPr>
        <p:spPr>
          <a:xfrm>
            <a:off x="12597062" y="7705108"/>
            <a:ext cx="1949117" cy="394811"/>
          </a:xfrm>
          <a:prstGeom prst="roundRect">
            <a:avLst/>
          </a:prstGeom>
          <a:solidFill>
            <a:srgbClr val="091419"/>
          </a:solidFill>
          <a:ln>
            <a:solidFill>
              <a:srgbClr val="091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188" y="783312"/>
            <a:ext cx="7586424" cy="1390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Keyboard Input Demonstration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5188" y="2507694"/>
            <a:ext cx="7586424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Showcases how the computer system receives and processes keyboard input at a low level using BIOS interrupt 16h.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65188" y="3469958"/>
            <a:ext cx="3682008" cy="2054900"/>
          </a:xfrm>
          <a:prstGeom prst="roundRect">
            <a:avLst>
              <a:gd name="adj" fmla="val 7120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34708" y="3469958"/>
            <a:ext cx="121920" cy="2054900"/>
          </a:xfrm>
          <a:prstGeom prst="roundRect">
            <a:avLst>
              <a:gd name="adj" fmla="val 76655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609517" y="3722846"/>
            <a:ext cx="2781419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Raw Input Capture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609517" y="4203978"/>
            <a:ext cx="3084790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Retrieves ASCII and scan codes directly.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0169604" y="3469958"/>
            <a:ext cx="3682008" cy="2054900"/>
          </a:xfrm>
          <a:prstGeom prst="roundRect">
            <a:avLst>
              <a:gd name="adj" fmla="val 7120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10139124" y="3469958"/>
            <a:ext cx="121920" cy="2054900"/>
          </a:xfrm>
          <a:prstGeom prst="roundRect">
            <a:avLst>
              <a:gd name="adj" fmla="val 76655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513933" y="3722846"/>
            <a:ext cx="2781419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Input Classification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513933" y="4203978"/>
            <a:ext cx="3084790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Identifies alphabetic, numeric, and special characters.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65188" y="5747266"/>
            <a:ext cx="3682008" cy="1698903"/>
          </a:xfrm>
          <a:prstGeom prst="roundRect">
            <a:avLst>
              <a:gd name="adj" fmla="val 861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6234708" y="5747266"/>
            <a:ext cx="121920" cy="1698903"/>
          </a:xfrm>
          <a:prstGeom prst="roundRect">
            <a:avLst>
              <a:gd name="adj" fmla="val 76655"/>
            </a:avLst>
          </a:prstGeom>
          <a:solidFill>
            <a:srgbClr val="609D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609517" y="6000155"/>
            <a:ext cx="2781419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History Tracking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6609517" y="6481286"/>
            <a:ext cx="3084790" cy="711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Stores and displays the last and previous key presses.</a:t>
            </a:r>
            <a:endParaRPr lang="en-US" sz="1750" dirty="0"/>
          </a:p>
        </p:txBody>
      </p:sp>
      <p:sp>
        <p:nvSpPr>
          <p:cNvPr id="18" name="Rectangle: Rounded Corners 21">
            <a:extLst>
              <a:ext uri="{FF2B5EF4-FFF2-40B4-BE49-F238E27FC236}">
                <a16:creationId xmlns:a16="http://schemas.microsoft.com/office/drawing/2014/main" xmlns="" id="{97E5EE02-EA59-3A73-284D-FF6D64B216F4}"/>
              </a:ext>
            </a:extLst>
          </p:cNvPr>
          <p:cNvSpPr/>
          <p:nvPr/>
        </p:nvSpPr>
        <p:spPr>
          <a:xfrm>
            <a:off x="12597062" y="7705108"/>
            <a:ext cx="1949117" cy="394811"/>
          </a:xfrm>
          <a:prstGeom prst="roundRect">
            <a:avLst/>
          </a:prstGeom>
          <a:solidFill>
            <a:srgbClr val="091419"/>
          </a:solidFill>
          <a:ln>
            <a:solidFill>
              <a:srgbClr val="091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855</Words>
  <Application>Microsoft Office PowerPoint</Application>
  <PresentationFormat>Custom</PresentationFormat>
  <Paragraphs>151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Merriweather</vt:lpstr>
      <vt:lpstr>Wingdings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csc</cp:lastModifiedBy>
  <cp:revision>12</cp:revision>
  <dcterms:created xsi:type="dcterms:W3CDTF">2025-12-27T08:13:43Z</dcterms:created>
  <dcterms:modified xsi:type="dcterms:W3CDTF">2025-12-27T19:51:26Z</dcterms:modified>
</cp:coreProperties>
</file>